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8" r:id="rId2"/>
    <p:sldId id="257" r:id="rId3"/>
    <p:sldId id="271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70" r:id="rId12"/>
    <p:sldId id="273" r:id="rId13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CA3E7F-B51A-45B3-B6D0-9A49F979C431}">
          <p14:sldIdLst>
            <p14:sldId id="258"/>
            <p14:sldId id="257"/>
            <p14:sldId id="271"/>
            <p14:sldId id="261"/>
            <p14:sldId id="262"/>
            <p14:sldId id="263"/>
            <p14:sldId id="265"/>
            <p14:sldId id="266"/>
            <p14:sldId id="267"/>
            <p14:sldId id="268"/>
            <p14:sldId id="270"/>
            <p14:sldId id="273"/>
          </p14:sldIdLst>
        </p14:section>
        <p14:section name="Untitled Section" id="{1E1B057C-7081-4F7C-BB3B-5458F3CD99F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73" autoAdjust="0"/>
  </p:normalViewPr>
  <p:slideViewPr>
    <p:cSldViewPr snapToGrid="0">
      <p:cViewPr varScale="1">
        <p:scale>
          <a:sx n="93" d="100"/>
          <a:sy n="93" d="100"/>
        </p:scale>
        <p:origin x="2142" y="78"/>
      </p:cViewPr>
      <p:guideLst/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62240-1E88-4AF1-B533-E4A44C81DEF1}"/>
              </a:ext>
            </a:extLst>
          </p:cNvPr>
          <p:cNvSpPr/>
          <p:nvPr userDrawn="1"/>
        </p:nvSpPr>
        <p:spPr>
          <a:xfrm>
            <a:off x="3346707" y="3886200"/>
            <a:ext cx="3374136" cy="388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18D87-9017-48E8-9B89-B4C276E5C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5304" y="768096"/>
            <a:ext cx="2907792" cy="3657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sz="2000" b="1" i="0" spc="0" baseline="0" dirty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0B1261-A13A-4E9E-AA95-EED10F4CFA0E}"/>
              </a:ext>
            </a:extLst>
          </p:cNvPr>
          <p:cNvSpPr/>
          <p:nvPr userDrawn="1"/>
        </p:nvSpPr>
        <p:spPr>
          <a:xfrm>
            <a:off x="-9141" y="0"/>
            <a:ext cx="3355848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4A6AC-F3AF-4832-AD1D-6D835E5EEB44}"/>
              </a:ext>
            </a:extLst>
          </p:cNvPr>
          <p:cNvCxnSpPr/>
          <p:nvPr userDrawn="1"/>
        </p:nvCxnSpPr>
        <p:spPr>
          <a:xfrm>
            <a:off x="391886" y="555171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02D408-24F0-48D9-9651-58EF6575D3CA}"/>
              </a:ext>
            </a:extLst>
          </p:cNvPr>
          <p:cNvCxnSpPr>
            <a:cxnSpLocks/>
          </p:cNvCxnSpPr>
          <p:nvPr userDrawn="1"/>
        </p:nvCxnSpPr>
        <p:spPr>
          <a:xfrm>
            <a:off x="3639312" y="555171"/>
            <a:ext cx="914400" cy="0"/>
          </a:xfrm>
          <a:prstGeom prst="line">
            <a:avLst/>
          </a:prstGeom>
          <a:ln w="6032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684CA-499F-49C1-B233-507FE44E7C65}"/>
              </a:ext>
            </a:extLst>
          </p:cNvPr>
          <p:cNvCxnSpPr>
            <a:cxnSpLocks/>
          </p:cNvCxnSpPr>
          <p:nvPr userDrawn="1"/>
        </p:nvCxnSpPr>
        <p:spPr>
          <a:xfrm>
            <a:off x="3639312" y="4310742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2F17EA-EFE7-4229-8CC7-1811C56350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5304" y="4663440"/>
            <a:ext cx="2907792" cy="365760"/>
          </a:xfrm>
        </p:spPr>
        <p:txBody>
          <a:bodyPr vert="horz" lIns="0" tIns="45720" rIns="0" bIns="45720" rtlCol="0" anchor="ctr">
            <a:noAutofit/>
          </a:bodyPr>
          <a:lstStyle>
            <a:lvl1pPr marL="0" indent="0">
              <a:buNone/>
              <a:defRPr lang="en-US" sz="2000" b="1" i="0" spc="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30292" lvl="0" indent="-342900"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Add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B5E731-82EE-4BF9-9BBF-10AE838C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304" y="1133856"/>
            <a:ext cx="2898648" cy="2670048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1100" b="0" spc="0" baseline="0" dirty="0"/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551B2B-39F7-4786-993B-A2D8AA16C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4448" y="5065776"/>
            <a:ext cx="2898648" cy="1874520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en-US" sz="1100" b="0" spc="0" baseline="0" dirty="0">
                <a:solidFill>
                  <a:schemeClr val="bg1"/>
                </a:solidFill>
              </a:defRPr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19DC747-7CF6-4CCB-AD63-815D60FC6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3337557" cy="38862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1AE2DD5-B409-4195-BCAA-51F07D05C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0843" y="-1"/>
            <a:ext cx="3337557" cy="7772395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8E211B8-8563-4519-9AEE-21923AF1C65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7827264" y="3922776"/>
            <a:ext cx="1078992" cy="1078992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1800" b="1">
                <a:ln>
                  <a:noFill/>
                </a:ln>
                <a:solidFill>
                  <a:schemeClr val="accent1"/>
                </a:solidFill>
              </a:defRPr>
            </a:lvl1pPr>
          </a:lstStyle>
          <a:p>
            <a:pPr marL="112608" lvl="0" indent="-112608" algn="ctr" defTabSz="914400">
              <a:spcBef>
                <a:spcPts val="1000"/>
              </a:spcBef>
            </a:pPr>
            <a:r>
              <a:rPr lang="en-US" dirty="0"/>
              <a:t>Add 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38E77-266C-48C7-80FE-F935050BE8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0858" y="768350"/>
            <a:ext cx="2807208" cy="2670048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buFont typeface="Arial" panose="020B0604020202020204" pitchFamily="34" charset="0"/>
              <a:buNone/>
              <a:defRPr sz="20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D9B5B59-BC60-4443-AB00-3CA587F70C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8013" y="5138420"/>
            <a:ext cx="2816225" cy="1554480"/>
          </a:xfrm>
        </p:spPr>
        <p:txBody>
          <a:bodyPr/>
          <a:lstStyle>
            <a:lvl1pPr marL="0" indent="0" algn="ctr">
              <a:lnSpc>
                <a:spcPts val="5200"/>
              </a:lnSpc>
              <a:buFont typeface="Arial" panose="020B0604020202020204" pitchFamily="34" charset="0"/>
              <a:buNone/>
              <a:defRPr sz="4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0882617-F0AB-428F-85CF-B87E0D6BC7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8013" y="6923314"/>
            <a:ext cx="2816225" cy="609374"/>
          </a:xfrm>
        </p:spPr>
        <p:txBody>
          <a:bodyPr/>
          <a:lstStyle>
            <a:lvl1pPr marL="0" indent="0" algn="ctr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2847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62240-1E88-4AF1-B533-E4A44C81DEF1}"/>
              </a:ext>
            </a:extLst>
          </p:cNvPr>
          <p:cNvSpPr/>
          <p:nvPr userDrawn="1"/>
        </p:nvSpPr>
        <p:spPr>
          <a:xfrm>
            <a:off x="0" y="3886194"/>
            <a:ext cx="3355848" cy="388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18D87-9017-48E8-9B89-B4C276E5C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5304" y="768096"/>
            <a:ext cx="6251448" cy="3657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sz="2000" b="1" i="0" cap="none" spc="0" baseline="0" dirty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02D408-24F0-48D9-9651-58EF6575D3CA}"/>
              </a:ext>
            </a:extLst>
          </p:cNvPr>
          <p:cNvCxnSpPr>
            <a:cxnSpLocks/>
          </p:cNvCxnSpPr>
          <p:nvPr userDrawn="1"/>
        </p:nvCxnSpPr>
        <p:spPr>
          <a:xfrm>
            <a:off x="3639312" y="555171"/>
            <a:ext cx="914400" cy="0"/>
          </a:xfrm>
          <a:prstGeom prst="line">
            <a:avLst/>
          </a:prstGeom>
          <a:ln w="6032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684CA-499F-49C1-B233-507FE44E7C65}"/>
              </a:ext>
            </a:extLst>
          </p:cNvPr>
          <p:cNvCxnSpPr>
            <a:cxnSpLocks/>
          </p:cNvCxnSpPr>
          <p:nvPr userDrawn="1"/>
        </p:nvCxnSpPr>
        <p:spPr>
          <a:xfrm>
            <a:off x="292605" y="4310736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B5E731-82EE-4BF9-9BBF-10AE838C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304" y="1133856"/>
            <a:ext cx="3081528" cy="2496312"/>
          </a:xfrm>
        </p:spPr>
        <p:txBody>
          <a:bodyPr vert="horz" lIns="0" tIns="45720" rIns="4572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lang="en-US" sz="1100" b="0" spc="0" baseline="0" dirty="0"/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551B2B-39F7-4786-993B-A2D8AA16C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8104" y="1133856"/>
            <a:ext cx="2898648" cy="2496312"/>
          </a:xfrm>
        </p:spPr>
        <p:txBody>
          <a:bodyPr vert="horz" lIns="45720" tIns="45720" rIns="4572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lang="en-US" sz="1100" b="0" spc="0" baseline="0" dirty="0">
                <a:solidFill>
                  <a:schemeClr val="tx1"/>
                </a:solidFill>
              </a:defRPr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19DC747-7CF6-4CCB-AD63-815D60FC6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37557" cy="3886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1AE2DD5-B409-4195-BCAA-51F07D05C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7557" y="3886194"/>
            <a:ext cx="6720843" cy="3886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6EA9E0F0-2EA0-4D8C-A4E2-A7862C2E6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8645" y="4663440"/>
            <a:ext cx="2907792" cy="365760"/>
          </a:xfrm>
        </p:spPr>
        <p:txBody>
          <a:bodyPr vert="horz" lIns="0" tIns="45720" rIns="0" bIns="4572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112608" lvl="0" indent="-112608" defTabSz="914400">
              <a:spcBef>
                <a:spcPts val="1000"/>
              </a:spcBef>
            </a:pPr>
            <a:r>
              <a:rPr lang="en-US" dirty="0"/>
              <a:t>Add title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9B90121-EE03-4CB9-B6B4-085C61698D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8763" y="5065713"/>
            <a:ext cx="2898775" cy="2497137"/>
          </a:xfrm>
        </p:spPr>
        <p:txBody>
          <a:bodyPr lIns="0" rIns="0"/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058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62240-1E88-4AF1-B533-E4A44C81DEF1}"/>
              </a:ext>
            </a:extLst>
          </p:cNvPr>
          <p:cNvSpPr/>
          <p:nvPr userDrawn="1"/>
        </p:nvSpPr>
        <p:spPr>
          <a:xfrm>
            <a:off x="0" y="3886200"/>
            <a:ext cx="3355848" cy="3886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18D87-9017-48E8-9B89-B4C276E5C0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5304" y="768096"/>
            <a:ext cx="2907792" cy="36576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lang="en-US" sz="2000" b="1" i="0" cap="all" spc="0" baseline="0" dirty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defTabSz="9144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02D408-24F0-48D9-9651-58EF6575D3CA}"/>
              </a:ext>
            </a:extLst>
          </p:cNvPr>
          <p:cNvCxnSpPr>
            <a:cxnSpLocks/>
          </p:cNvCxnSpPr>
          <p:nvPr userDrawn="1"/>
        </p:nvCxnSpPr>
        <p:spPr>
          <a:xfrm>
            <a:off x="3639312" y="555171"/>
            <a:ext cx="914400" cy="0"/>
          </a:xfrm>
          <a:prstGeom prst="line">
            <a:avLst/>
          </a:prstGeom>
          <a:ln w="6032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684CA-499F-49C1-B233-507FE44E7C65}"/>
              </a:ext>
            </a:extLst>
          </p:cNvPr>
          <p:cNvCxnSpPr>
            <a:cxnSpLocks/>
          </p:cNvCxnSpPr>
          <p:nvPr userDrawn="1"/>
        </p:nvCxnSpPr>
        <p:spPr>
          <a:xfrm>
            <a:off x="292605" y="4310736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5B5E731-82EE-4BF9-9BBF-10AE838C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304" y="1133856"/>
            <a:ext cx="2898648" cy="2670048"/>
          </a:xfrm>
        </p:spPr>
        <p:txBody>
          <a:bodyPr vert="horz" lIns="0" tIns="45720" rIns="0" bIns="45720" rtlCol="0">
            <a:normAutofit/>
          </a:bodyPr>
          <a:lstStyle>
            <a:lvl1pPr marL="0" indent="0" algn="l">
              <a:buNone/>
              <a:defRPr lang="en-US" sz="1100" b="0" spc="0" baseline="0" dirty="0"/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47551B2B-39F7-4786-993B-A2D8AA16C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4448" y="5065776"/>
            <a:ext cx="2898648" cy="1874520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en-US" sz="1100" b="0" spc="0" baseline="0" dirty="0">
                <a:solidFill>
                  <a:schemeClr val="tx1"/>
                </a:solidFill>
              </a:defRPr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19DC747-7CF6-4CCB-AD63-815D60FC6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3886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1AE2DD5-B409-4195-BCAA-51F07D05C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20843" y="-1"/>
            <a:ext cx="3337557" cy="777239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FCE613-3382-4B90-98DA-A2097D8A4302}"/>
              </a:ext>
            </a:extLst>
          </p:cNvPr>
          <p:cNvCxnSpPr>
            <a:cxnSpLocks/>
          </p:cNvCxnSpPr>
          <p:nvPr userDrawn="1"/>
        </p:nvCxnSpPr>
        <p:spPr>
          <a:xfrm>
            <a:off x="3639312" y="4310736"/>
            <a:ext cx="914400" cy="0"/>
          </a:xfrm>
          <a:prstGeom prst="line">
            <a:avLst/>
          </a:prstGeom>
          <a:ln w="6032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EAD859-FE34-49EB-A804-E7817DB94E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0858" y="4809744"/>
            <a:ext cx="2807208" cy="26700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CF709D0-1556-44AD-8AD3-AE1EACEE7C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1152" y="5029200"/>
            <a:ext cx="2825496" cy="1289304"/>
          </a:xfrm>
        </p:spPr>
        <p:txBody>
          <a:bodyPr/>
          <a:lstStyle>
            <a:lvl1pPr marL="0" indent="0" algn="ctr">
              <a:lnSpc>
                <a:spcPts val="4000"/>
              </a:lnSpc>
              <a:buFont typeface="Arial" panose="020B0604020202020204" pitchFamily="34" charset="0"/>
              <a:buNone/>
              <a:defRPr sz="4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27ED6DE-9EB2-4349-BED5-EF5DA84DC0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31152" y="6757416"/>
            <a:ext cx="2825496" cy="429768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FC9D06D3-2BFE-45BA-8196-3AA6CC98E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5304" y="4663440"/>
            <a:ext cx="2907792" cy="365760"/>
          </a:xfrm>
        </p:spPr>
        <p:txBody>
          <a:bodyPr vert="horz" lIns="0" tIns="45720" rIns="0" bIns="45720" rtlCol="0" anchor="ctr">
            <a:noAutofit/>
          </a:bodyPr>
          <a:lstStyle>
            <a:lvl1pPr marL="0" indent="0">
              <a:buNone/>
              <a:defRPr lang="en-US" sz="2000" b="1" i="0" cap="all" spc="0" baseline="0" dirty="0">
                <a:solidFill>
                  <a:schemeClr val="tx2"/>
                </a:solidFill>
                <a:latin typeface="+mj-lt"/>
              </a:defRPr>
            </a:lvl1pPr>
          </a:lstStyle>
          <a:p>
            <a:pPr marL="230292" lvl="0" indent="-342900"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48490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0B1261-A13A-4E9E-AA95-EED10F4CFA0E}"/>
              </a:ext>
            </a:extLst>
          </p:cNvPr>
          <p:cNvSpPr/>
          <p:nvPr userDrawn="1"/>
        </p:nvSpPr>
        <p:spPr>
          <a:xfrm>
            <a:off x="-9141" y="0"/>
            <a:ext cx="3355848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A4A6AC-F3AF-4832-AD1D-6D835E5EEB44}"/>
              </a:ext>
            </a:extLst>
          </p:cNvPr>
          <p:cNvCxnSpPr/>
          <p:nvPr userDrawn="1"/>
        </p:nvCxnSpPr>
        <p:spPr>
          <a:xfrm>
            <a:off x="391886" y="555171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E684CA-499F-49C1-B233-507FE44E7C65}"/>
              </a:ext>
            </a:extLst>
          </p:cNvPr>
          <p:cNvCxnSpPr>
            <a:cxnSpLocks/>
          </p:cNvCxnSpPr>
          <p:nvPr userDrawn="1"/>
        </p:nvCxnSpPr>
        <p:spPr>
          <a:xfrm>
            <a:off x="3639312" y="4310742"/>
            <a:ext cx="914400" cy="0"/>
          </a:xfrm>
          <a:prstGeom prst="line">
            <a:avLst/>
          </a:prstGeom>
          <a:ln w="60325" cap="rnd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19DC747-7CF6-4CCB-AD63-815D60FC6F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86200"/>
            <a:ext cx="3337557" cy="3886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6" name="Picture Placeholder 24">
            <a:extLst>
              <a:ext uri="{FF2B5EF4-FFF2-40B4-BE49-F238E27FC236}">
                <a16:creationId xmlns:a16="http://schemas.microsoft.com/office/drawing/2014/main" id="{A1AE2DD5-B409-4195-BCAA-51F07D05C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7557" y="0"/>
            <a:ext cx="6720844" cy="3886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A0DE9D14-70A5-499A-8477-B8B31FF612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304" y="5020056"/>
            <a:ext cx="2898648" cy="2496312"/>
          </a:xfrm>
        </p:spPr>
        <p:txBody>
          <a:bodyPr vert="horz" lIns="0" tIns="45720" rIns="45720" bIns="45720" rtlCol="0">
            <a:normAutofit/>
          </a:bodyPr>
          <a:lstStyle>
            <a:lvl1pPr marL="0" indent="0">
              <a:buNone/>
              <a:defRPr lang="en-US" sz="1100" b="0" spc="0" baseline="0" dirty="0"/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6196E76-A393-420A-AC0B-D85E23CAB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28104" y="5020056"/>
            <a:ext cx="2898648" cy="2496312"/>
          </a:xfrm>
        </p:spPr>
        <p:txBody>
          <a:bodyPr vert="horz" lIns="0" tIns="45720" rIns="45720" bIns="45720" rtlCol="0">
            <a:normAutofit/>
          </a:bodyPr>
          <a:lstStyle>
            <a:lvl1pPr marL="0" indent="0">
              <a:buNone/>
              <a:defRPr lang="en-US" sz="1100" b="0" spc="0" baseline="0" dirty="0">
                <a:solidFill>
                  <a:schemeClr val="tx1"/>
                </a:solidFill>
              </a:defRPr>
            </a:lvl1pPr>
          </a:lstStyle>
          <a:p>
            <a:pPr marL="112608" lvl="0" indent="-112608" defTabSz="457200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6EEC80-D9AF-431C-AB25-980960CC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86385"/>
            <a:ext cx="2944368" cy="676656"/>
          </a:xfrm>
        </p:spPr>
        <p:txBody>
          <a:bodyPr anchor="t"/>
          <a:lstStyle>
            <a:lvl1pPr>
              <a:lnSpc>
                <a:spcPct val="100000"/>
              </a:lnSpc>
              <a:defRPr sz="2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BB5356-8B51-4274-9C90-A80A18EAC0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" y="1566863"/>
            <a:ext cx="2944813" cy="2124075"/>
          </a:xfrm>
        </p:spPr>
        <p:txBody>
          <a:bodyPr/>
          <a:lstStyle>
            <a:lvl1pPr marL="173736" indent="-173736">
              <a:lnSpc>
                <a:spcPts val="1800"/>
              </a:lnSpc>
              <a:spcBef>
                <a:spcPts val="100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BDB168-B4B2-4C61-A824-4FB0C315A1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5050" y="4572000"/>
            <a:ext cx="6251575" cy="447675"/>
          </a:xfrm>
        </p:spPr>
        <p:txBody>
          <a:bodyPr lIns="0"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82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6C1C5-FE16-4334-B2CE-6E14152A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96012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E8901-EFD1-440F-841B-77938232D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368296"/>
            <a:ext cx="9601200" cy="5184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42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5" r:id="rId4"/>
  </p:sldLayoutIdLst>
  <p:txStyles>
    <p:titleStyle>
      <a:lvl1pPr algn="l" defTabSz="450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608" indent="-112608" algn="l" defTabSz="45043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00100" indent="-342900" algn="l" defTabSz="45043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7300" indent="-342900" algn="l" defTabSz="45043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57350" indent="-285750" algn="l" defTabSz="45043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114550" indent="-285750" algn="l" defTabSz="45043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8683" indent="-112608" algn="l" defTabSz="450430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7" kern="1200">
          <a:solidFill>
            <a:schemeClr val="tx1"/>
          </a:solidFill>
          <a:latin typeface="+mn-lt"/>
          <a:ea typeface="+mn-ea"/>
          <a:cs typeface="+mn-cs"/>
        </a:defRPr>
      </a:lvl6pPr>
      <a:lvl7pPr marL="1463898" indent="-112608" algn="l" defTabSz="450430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7" kern="1200">
          <a:solidFill>
            <a:schemeClr val="tx1"/>
          </a:solidFill>
          <a:latin typeface="+mn-lt"/>
          <a:ea typeface="+mn-ea"/>
          <a:cs typeface="+mn-cs"/>
        </a:defRPr>
      </a:lvl7pPr>
      <a:lvl8pPr marL="1689113" indent="-112608" algn="l" defTabSz="450430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7" kern="1200">
          <a:solidFill>
            <a:schemeClr val="tx1"/>
          </a:solidFill>
          <a:latin typeface="+mn-lt"/>
          <a:ea typeface="+mn-ea"/>
          <a:cs typeface="+mn-cs"/>
        </a:defRPr>
      </a:lvl8pPr>
      <a:lvl9pPr marL="1914328" indent="-112608" algn="l" defTabSz="450430" rtl="0" eaLnBrk="1" latinLnBrk="0" hangingPunct="1">
        <a:lnSpc>
          <a:spcPct val="90000"/>
        </a:lnSpc>
        <a:spcBef>
          <a:spcPts val="246"/>
        </a:spcBef>
        <a:buFont typeface="Arial" panose="020B0604020202020204" pitchFamily="34" charset="0"/>
        <a:buChar char="•"/>
        <a:defRPr sz="8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1pPr>
      <a:lvl2pPr marL="225215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2pPr>
      <a:lvl3pPr marL="450430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3pPr>
      <a:lvl4pPr marL="675645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4pPr>
      <a:lvl5pPr marL="900860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5pPr>
      <a:lvl6pPr marL="1126075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6pPr>
      <a:lvl7pPr marL="1351290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7pPr>
      <a:lvl8pPr marL="1576505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8pPr>
      <a:lvl9pPr marL="1801720" algn="l" defTabSz="450430" rtl="0" eaLnBrk="1" latinLnBrk="0" hangingPunct="1">
        <a:defRPr sz="8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4D56-652A-487F-B62F-5C8C1E1A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2487" y="1447866"/>
            <a:ext cx="3185389" cy="365760"/>
          </a:xfrm>
        </p:spPr>
        <p:txBody>
          <a:bodyPr/>
          <a:lstStyle/>
          <a:p>
            <a:r>
              <a:rPr lang="en-US" sz="2800" dirty="0"/>
              <a:t>FITNESS TRACKING &amp; WORKOUT MANAGEMENT SYSTEM</a:t>
            </a:r>
          </a:p>
        </p:txBody>
      </p:sp>
      <p:pic>
        <p:nvPicPr>
          <p:cNvPr id="54" name="Picture Placeholder 38" descr="close up of person tying shoes">
            <a:extLst>
              <a:ext uri="{FF2B5EF4-FFF2-40B4-BE49-F238E27FC236}">
                <a16:creationId xmlns:a16="http://schemas.microsoft.com/office/drawing/2014/main" id="{A0E064E8-9290-4D43-BBFC-8BED18247A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 flipH="1">
            <a:off x="0" y="0"/>
            <a:ext cx="3355848" cy="38862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F374A01-FD18-413B-A563-0BFF7A173B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IT’S NEVER TOO EARLY OR TOO LATE TO WORK TOWARDS BEING THE HEALTHIEST YOU.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A45B3-A6AE-402F-B640-75DBE3055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1999" y="2690921"/>
            <a:ext cx="2898648" cy="1085362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-apple-system"/>
              </a:rPr>
              <a:t>GROUP# 7</a:t>
            </a:r>
            <a:endParaRPr lang="en-US" sz="1600" b="1" i="0" dirty="0">
              <a:solidFill>
                <a:schemeClr val="tx2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This database design will form a foundation for a </a:t>
            </a:r>
            <a:r>
              <a:rPr lang="en-US" b="0" i="0" dirty="0">
                <a:solidFill>
                  <a:schemeClr val="tx1"/>
                </a:solidFill>
                <a:effectLst/>
              </a:rPr>
              <a:t>user-friendly</a:t>
            </a:r>
            <a:r>
              <a:rPr lang="en-US" b="0" i="0" dirty="0">
                <a:solidFill>
                  <a:schemeClr val="tx1"/>
                </a:solidFill>
                <a:effectLst/>
                <a:latin typeface="-apple-system"/>
              </a:rPr>
              <a:t> fitness application, enabling users to interact with their fitness data and receive recommendations to achieve their goals.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E8733-C5D2-4742-B883-B899D1F49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5304" y="5431513"/>
            <a:ext cx="2907792" cy="365760"/>
          </a:xfrm>
        </p:spPr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C093F-1046-49B5-8901-B8F3A602B9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4448" y="5797273"/>
            <a:ext cx="2898648" cy="1874520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/>
              <a:t>ASEEM DESHMUKH</a:t>
            </a:r>
          </a:p>
          <a:p>
            <a:r>
              <a:rPr lang="en-US" sz="1900" dirty="0"/>
              <a:t>RIYA SETHI </a:t>
            </a:r>
          </a:p>
          <a:p>
            <a:r>
              <a:rPr lang="en-US" sz="1900" dirty="0"/>
              <a:t>SHEETAL PUJARI</a:t>
            </a:r>
          </a:p>
          <a:p>
            <a:r>
              <a:rPr lang="en-US" sz="1900" dirty="0"/>
              <a:t>HIMANSHU WALIA</a:t>
            </a:r>
          </a:p>
          <a:p>
            <a:r>
              <a:rPr lang="en-US" sz="1900" dirty="0"/>
              <a:t>KARTHIK PANGHAT</a:t>
            </a:r>
          </a:p>
          <a:p>
            <a:endParaRPr lang="en-US" dirty="0"/>
          </a:p>
        </p:txBody>
      </p:sp>
      <p:pic>
        <p:nvPicPr>
          <p:cNvPr id="21" name="Picture Placeholder 40" descr="pair of shoes">
            <a:extLst>
              <a:ext uri="{FF2B5EF4-FFF2-40B4-BE49-F238E27FC236}">
                <a16:creationId xmlns:a16="http://schemas.microsoft.com/office/drawing/2014/main" id="{B1953C42-CA6D-49EE-B8B1-B2557AB82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7D9CFA4-6CE5-456F-956D-26B46D6F1146}"/>
              </a:ext>
            </a:extLst>
          </p:cNvPr>
          <p:cNvSpPr txBox="1"/>
          <p:nvPr/>
        </p:nvSpPr>
        <p:spPr>
          <a:xfrm>
            <a:off x="6557286" y="-514791"/>
            <a:ext cx="35732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0" b="1" dirty="0">
                <a:ln w="38100">
                  <a:solidFill>
                    <a:schemeClr val="bg1"/>
                  </a:solidFill>
                </a:ln>
                <a:noFill/>
                <a:latin typeface="+mj-lt"/>
              </a:rPr>
              <a:t>F</a:t>
            </a:r>
            <a:endParaRPr lang="en-US" sz="34000" b="1" dirty="0">
              <a:ln w="38100">
                <a:solidFill>
                  <a:schemeClr val="bg1"/>
                </a:solidFill>
              </a:ln>
              <a:noFill/>
              <a:effectLst/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157405-31F2-4BD7-A2E5-0ADE1F9F0E8F}"/>
              </a:ext>
            </a:extLst>
          </p:cNvPr>
          <p:cNvSpPr txBox="1"/>
          <p:nvPr/>
        </p:nvSpPr>
        <p:spPr>
          <a:xfrm>
            <a:off x="7683681" y="678501"/>
            <a:ext cx="3352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0" b="1" dirty="0">
                <a:ln w="38100">
                  <a:solidFill>
                    <a:schemeClr val="bg1"/>
                  </a:solidFill>
                </a:ln>
                <a:noFill/>
                <a:latin typeface="+mj-lt"/>
              </a:rPr>
              <a:t>F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B7E76EB-5406-454D-AB0D-16068C1C20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  <a:p>
            <a:r>
              <a:rPr lang="en-US" dirty="0"/>
              <a:t>FUSION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0CC64E-C2D4-474C-BBB9-8F502E406C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HEALTH IS A JOURNEY,  NOT A DESTINATION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3CF212-EDFF-46B6-BDBB-0FFC6EA1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08925" y="6416221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A3A89-A387-99A2-28C1-680FC5502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999" y="3659145"/>
            <a:ext cx="2882992" cy="16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481E9-6D5F-3FE7-6186-606EC3B558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E9C69-3F0A-3771-1985-263CA66D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4" y="786384"/>
            <a:ext cx="2944368" cy="676656"/>
          </a:xfrm>
        </p:spPr>
        <p:txBody>
          <a:bodyPr/>
          <a:lstStyle/>
          <a:p>
            <a:r>
              <a:rPr lang="en-US" dirty="0"/>
              <a:t>Trigger, data encryption &amp; error handling</a:t>
            </a:r>
          </a:p>
        </p:txBody>
      </p:sp>
      <p:pic>
        <p:nvPicPr>
          <p:cNvPr id="7" name="Picture Placeholder 21" descr="close up of person tying shoes">
            <a:extLst>
              <a:ext uri="{FF2B5EF4-FFF2-40B4-BE49-F238E27FC236}">
                <a16:creationId xmlns:a16="http://schemas.microsoft.com/office/drawing/2014/main" id="{3248269C-2F38-6DD8-ADA5-F87642D3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>
          <a:xfrm>
            <a:off x="-1" y="1943100"/>
            <a:ext cx="3337557" cy="58293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AD9E8-3F87-AB38-D30C-81019F6D0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61" y="95596"/>
            <a:ext cx="5235722" cy="198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EC1D40-C93C-D95A-F51C-5E50D7F32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911" y="4230900"/>
            <a:ext cx="5235723" cy="3434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3D9E3F-B815-B6CB-DB7F-756977C0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128" y="2172669"/>
            <a:ext cx="5235723" cy="1981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Placeholder 10" descr="icon placeholder">
            <a:extLst>
              <a:ext uri="{FF2B5EF4-FFF2-40B4-BE49-F238E27FC236}">
                <a16:creationId xmlns:a16="http://schemas.microsoft.com/office/drawing/2014/main" id="{33A90536-0400-9196-F0C3-43416EF7E5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4" r="74"/>
          <a:stretch/>
        </p:blipFill>
        <p:spPr>
          <a:xfrm>
            <a:off x="1129281" y="3856176"/>
            <a:ext cx="1078992" cy="1078992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76D7A-9004-8501-41BE-2B94C053E705}"/>
              </a:ext>
            </a:extLst>
          </p:cNvPr>
          <p:cNvSpPr txBox="1"/>
          <p:nvPr/>
        </p:nvSpPr>
        <p:spPr>
          <a:xfrm>
            <a:off x="6450345" y="627640"/>
            <a:ext cx="222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 to update report date when a new session is added by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B9F9-D125-2D8D-F75D-529AD2A00F13}"/>
              </a:ext>
            </a:extLst>
          </p:cNvPr>
          <p:cNvSpPr txBox="1"/>
          <p:nvPr/>
        </p:nvSpPr>
        <p:spPr>
          <a:xfrm>
            <a:off x="8047572" y="2702264"/>
            <a:ext cx="17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Encryption on User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0614F-22BE-259C-4F37-06BF7828A746}"/>
              </a:ext>
            </a:extLst>
          </p:cNvPr>
          <p:cNvSpPr txBox="1"/>
          <p:nvPr/>
        </p:nvSpPr>
        <p:spPr>
          <a:xfrm>
            <a:off x="6895110" y="4612002"/>
            <a:ext cx="177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Handling: To limit the post length</a:t>
            </a:r>
          </a:p>
        </p:txBody>
      </p:sp>
    </p:spTree>
    <p:extLst>
      <p:ext uri="{BB962C8B-B14F-4D97-AF65-F5344CB8AC3E}">
        <p14:creationId xmlns:p14="http://schemas.microsoft.com/office/powerpoint/2010/main" val="28201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FAF4D0-EDA3-423A-4D14-FB33BE9CEB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FFF1AE-32E5-AC1C-5CDE-234E64BC79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21148-3524-1AD6-0822-B5869D32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37"/>
            <a:ext cx="5029199" cy="3849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8EE0D-9BD3-41B7-D149-0A1021E2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84734"/>
            <a:ext cx="5029198" cy="3887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6F974D-84F8-4065-3E5A-E208B724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5170"/>
            <a:ext cx="5029200" cy="3849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32EEF-2251-718C-8A82-730E7FFDC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199" y="3884734"/>
            <a:ext cx="5029200" cy="3887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096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4D56-652A-487F-B62F-5C8C1E1A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448" y="1037867"/>
            <a:ext cx="2907792" cy="365760"/>
          </a:xfrm>
        </p:spPr>
        <p:txBody>
          <a:bodyPr/>
          <a:lstStyle/>
          <a:p>
            <a:pPr algn="ctr"/>
            <a:r>
              <a:rPr lang="en-US" sz="2800" dirty="0"/>
              <a:t>Thank you</a:t>
            </a:r>
          </a:p>
        </p:txBody>
      </p:sp>
      <p:pic>
        <p:nvPicPr>
          <p:cNvPr id="54" name="Picture Placeholder 38" descr="close up of person tying shoes">
            <a:extLst>
              <a:ext uri="{FF2B5EF4-FFF2-40B4-BE49-F238E27FC236}">
                <a16:creationId xmlns:a16="http://schemas.microsoft.com/office/drawing/2014/main" id="{A0E064E8-9290-4D43-BBFC-8BED18247A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 flipH="1">
            <a:off x="0" y="0"/>
            <a:ext cx="3355848" cy="3886200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F374A01-FD18-413B-A563-0BFF7A173B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Empower your body, energize your mind</a:t>
            </a:r>
          </a:p>
        </p:txBody>
      </p:sp>
      <p:pic>
        <p:nvPicPr>
          <p:cNvPr id="21" name="Picture Placeholder 40" descr="pair of shoes">
            <a:extLst>
              <a:ext uri="{FF2B5EF4-FFF2-40B4-BE49-F238E27FC236}">
                <a16:creationId xmlns:a16="http://schemas.microsoft.com/office/drawing/2014/main" id="{B1953C42-CA6D-49EE-B8B1-B2557AB829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/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7D9CFA4-6CE5-456F-956D-26B46D6F1146}"/>
              </a:ext>
            </a:extLst>
          </p:cNvPr>
          <p:cNvSpPr txBox="1"/>
          <p:nvPr/>
        </p:nvSpPr>
        <p:spPr>
          <a:xfrm>
            <a:off x="6557286" y="-514791"/>
            <a:ext cx="35732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Century Gothic"/>
                <a:ea typeface="+mn-ea"/>
                <a:cs typeface="+mn-cs"/>
              </a:rPr>
              <a:t>F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157405-31F2-4BD7-A2E5-0ADE1F9F0E8F}"/>
              </a:ext>
            </a:extLst>
          </p:cNvPr>
          <p:cNvSpPr txBox="1"/>
          <p:nvPr/>
        </p:nvSpPr>
        <p:spPr>
          <a:xfrm>
            <a:off x="7683681" y="678501"/>
            <a:ext cx="3352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0" b="1" i="0" u="none" strike="noStrike" kern="1200" cap="none" spc="0" normalizeH="0" baseline="0" noProof="0" dirty="0">
                <a:ln w="38100">
                  <a:solidFill>
                    <a:prstClr val="white"/>
                  </a:solidFill>
                </a:ln>
                <a:noFill/>
                <a:effectLst/>
                <a:uLnTx/>
                <a:uFillTx/>
                <a:latin typeface="Century Gothic"/>
                <a:ea typeface="+mn-ea"/>
                <a:cs typeface="+mn-cs"/>
              </a:rPr>
              <a:t>F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3B7E76EB-5406-454D-AB0D-16068C1C20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FIT</a:t>
            </a:r>
          </a:p>
          <a:p>
            <a:r>
              <a:rPr lang="en-US" dirty="0"/>
              <a:t>FUSION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0CC64E-C2D4-474C-BBB9-8F502E406C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Journey to strength, one workout at a time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3CF212-EDFF-46B6-BDBB-0FFC6EA1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08925" y="6416221"/>
            <a:ext cx="914400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32EAF59-A03B-D267-D154-0FBB55A709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299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3057-435A-4E3E-B809-5A528F7BA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OBJECTIVES​</a:t>
            </a:r>
          </a:p>
        </p:txBody>
      </p:sp>
      <p:pic>
        <p:nvPicPr>
          <p:cNvPr id="30" name="Picture Placeholder 45" descr="person stretching on basketball court">
            <a:extLst>
              <a:ext uri="{FF2B5EF4-FFF2-40B4-BE49-F238E27FC236}">
                <a16:creationId xmlns:a16="http://schemas.microsoft.com/office/drawing/2014/main" id="{0BADB089-A7E1-4E82-88A1-36C856922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" r="237"/>
          <a:stretch/>
        </p:blipFill>
        <p:spPr>
          <a:xfrm>
            <a:off x="0" y="0"/>
            <a:ext cx="3336925" cy="38862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CC8C2-BB96-477B-8AA7-922545ABA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5303" y="1133856"/>
            <a:ext cx="6144049" cy="2496312"/>
          </a:xfrm>
        </p:spPr>
        <p:txBody>
          <a:bodyPr>
            <a:normAutofit fontScale="2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Create user data with the personal information and fitness goals</a:t>
            </a:r>
          </a:p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Create daily work out plan, information about sets and repetitions and track cardio</a:t>
            </a:r>
          </a:p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Provide workout plans according to fitness goals (weight loss/gain, muscle mass gain, strength improvement etc.)</a:t>
            </a:r>
          </a:p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Provide a progress report of weight loss/gain, BMI etc.</a:t>
            </a:r>
          </a:p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Provide customized diet plan to achieve the fitness goals.</a:t>
            </a:r>
          </a:p>
          <a:p>
            <a:pPr algn="l">
              <a:buFont typeface="+mj-lt"/>
              <a:buAutoNum type="arabicPeriod"/>
            </a:pPr>
            <a:r>
              <a:rPr lang="en-US" sz="4800" b="0" i="0" dirty="0">
                <a:solidFill>
                  <a:schemeClr val="tx1"/>
                </a:solidFill>
                <a:effectLst/>
              </a:rPr>
              <a:t> Provide a space for sharing the fitness journey and achievements and interacting with fellow fitness enthusiasts.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E8ECC5-AD3F-4E60-AB4A-8D1BA17C43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PROJECT OVERVIEW​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FC0CB1-15EF-4168-AE6F-598C8BA479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E6EDF3"/>
                </a:solidFill>
                <a:effectLst/>
              </a:rPr>
              <a:t>The project focuses on designing a comprehensive database for fitness tracking and management which can be used by a fitness business or a fitness enthusiast. The database enables user to track their fitness goals easily through a digital platform</a:t>
            </a:r>
            <a:r>
              <a:rPr lang="en-US" b="0" i="0" dirty="0">
                <a:solidFill>
                  <a:srgbClr val="E6EDF3"/>
                </a:solidFill>
                <a:effectLst/>
                <a:latin typeface="-apple-system"/>
              </a:rPr>
              <a:t>.</a:t>
            </a:r>
          </a:p>
          <a:p>
            <a:pPr algn="just"/>
            <a:r>
              <a:rPr lang="en-US" b="0" i="0" dirty="0">
                <a:solidFill>
                  <a:srgbClr val="E6EDF3"/>
                </a:solidFill>
                <a:effectLst/>
              </a:rPr>
              <a:t>By making health and fitness accessible, the project aims to contribute to a healthy lifestyle to its users.</a:t>
            </a:r>
            <a:endParaRPr lang="en-US" dirty="0"/>
          </a:p>
        </p:txBody>
      </p:sp>
      <p:pic>
        <p:nvPicPr>
          <p:cNvPr id="31" name="Picture Placeholder 29" descr="group of people high fiving">
            <a:extLst>
              <a:ext uri="{FF2B5EF4-FFF2-40B4-BE49-F238E27FC236}">
                <a16:creationId xmlns:a16="http://schemas.microsoft.com/office/drawing/2014/main" id="{B626F6EF-44F0-4BA0-A674-467E12A5CB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1" b="331"/>
          <a:stretch/>
        </p:blipFill>
        <p:spPr>
          <a:xfrm>
            <a:off x="3336925" y="3886200"/>
            <a:ext cx="6721475" cy="3886200"/>
          </a:xfrm>
        </p:spPr>
      </p:pic>
    </p:spTree>
    <p:extLst>
      <p:ext uri="{BB962C8B-B14F-4D97-AF65-F5344CB8AC3E}">
        <p14:creationId xmlns:p14="http://schemas.microsoft.com/office/powerpoint/2010/main" val="294756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0FB13-42B7-5093-D94E-B8E3C32A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936"/>
            <a:ext cx="10058400" cy="633046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F0634C-EBA0-811D-A717-C9657D2D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" y="702164"/>
            <a:ext cx="2944368" cy="676656"/>
          </a:xfrm>
        </p:spPr>
        <p:txBody>
          <a:bodyPr/>
          <a:lstStyle/>
          <a:p>
            <a:r>
              <a:rPr lang="en-US" dirty="0"/>
              <a:t>SUMMARY OF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5BA168-6A36-152D-D0AA-52730E0349C2}"/>
              </a:ext>
            </a:extLst>
          </p:cNvPr>
          <p:cNvSpPr txBox="1"/>
          <p:nvPr/>
        </p:nvSpPr>
        <p:spPr>
          <a:xfrm>
            <a:off x="1376737" y="4664467"/>
            <a:ext cx="856864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Centric Data Model and Provides Flexible Goal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Tables are structured around user information like user, fitness goals, progress report and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Model encompasses personalized training plans and diet strategies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Enhanced Functionality and Data Integrity &amp; Security Measures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Implemented stored procedures for optimizing data access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Integrated error handling strategies to limit the length of posts.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Utilized UDFs to compute columns as well to offer personalized recommendations based on specific user attributed.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Ensured data integrity with check constraints, foreign key relationships, and cascading delete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Applied data encryption for sensitive user information (User email)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05961-9B6F-697F-2D32-2C5CA725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30" y="1"/>
            <a:ext cx="6703569" cy="14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9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F0634C-EBA0-811D-A717-C9657D2D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52" y="621999"/>
            <a:ext cx="2944368" cy="676656"/>
          </a:xfrm>
        </p:spPr>
        <p:txBody>
          <a:bodyPr/>
          <a:lstStyle/>
          <a:p>
            <a:r>
              <a:rPr lang="en-US" dirty="0" err="1"/>
              <a:t>Erd</a:t>
            </a:r>
            <a:r>
              <a:rPr lang="en-US" dirty="0"/>
              <a:t>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BE8ED9-720D-6D7F-992D-E313932A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113"/>
            <a:ext cx="10012168" cy="6735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1AB3-54A4-9F57-2101-BEB89D24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72" y="0"/>
            <a:ext cx="6697928" cy="10371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BA55F-8361-DD03-0183-A33DAEDF4F43}"/>
              </a:ext>
            </a:extLst>
          </p:cNvPr>
          <p:cNvSpPr txBox="1"/>
          <p:nvPr/>
        </p:nvSpPr>
        <p:spPr>
          <a:xfrm>
            <a:off x="2445249" y="5887092"/>
            <a:ext cx="8101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are 16 entities where USER and FITNESS GOALS forms the database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can view his gym progress through PROGRESS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FITNESS GOALS has 3 Subtypes and USER is related to TRAINING PLAN and EXERCISE through FITNESS GOALS and related associative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M-M relationships are converted using associative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has access to DIET PLANs and its associate FOOD.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can enrich their experience through COMMUNITY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Age, BMI and Target weeks are computed using its associate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823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90FB-D1EC-EC36-8DD1-A8F29AC07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 CREATION AND INSERTION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DE3EDDD-0E5A-08DF-9C24-0D10D22E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909" y="1133855"/>
            <a:ext cx="3194581" cy="256484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A3337-8C0F-EDDD-1D24-A959B2C04E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i="0" dirty="0">
                <a:solidFill>
                  <a:srgbClr val="D1D5DB"/>
                </a:solidFill>
                <a:effectLst/>
                <a:latin typeface="Söhne"/>
              </a:rPr>
              <a:t>DDL STATEMENTS:              </a:t>
            </a:r>
            <a:r>
              <a:rPr lang="en-US" sz="1200" i="0" dirty="0">
                <a:solidFill>
                  <a:srgbClr val="D1D5DB"/>
                </a:solidFill>
                <a:effectLst/>
                <a:latin typeface="Söhne"/>
              </a:rPr>
              <a:t>The Backbone of Database Architecture</a:t>
            </a:r>
            <a:endParaRPr lang="en-US" sz="120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47E62F-8C6D-0F3C-BCEC-41B934E5E9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6A8358-7405-BA30-BE39-B038095F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10" y="3886194"/>
            <a:ext cx="6675535" cy="38861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158CB7-25B2-49E6-90B9-8D76A0920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71" y="5678927"/>
            <a:ext cx="2257740" cy="1619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2A3131-8FB7-C47D-F8C9-908AFB2F6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632" y="1133856"/>
            <a:ext cx="3376768" cy="256484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D89177-9D49-D17A-AE0F-02E3BF2885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D232C2A-F143-1669-AD97-3FA0DB970297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3337555" cy="3886200"/>
        </p:xfrm>
        <a:graphic>
          <a:graphicData uri="http://schemas.openxmlformats.org/drawingml/2006/table">
            <a:tbl>
              <a:tblPr/>
              <a:tblGrid>
                <a:gridCol w="3337555">
                  <a:extLst>
                    <a:ext uri="{9D8B030D-6E8A-4147-A177-3AD203B41FA5}">
                      <a16:colId xmlns:a16="http://schemas.microsoft.com/office/drawing/2014/main" val="225461436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 ENTITIES &amp; ASSOCIATIVE ENTITIES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71303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10434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WORKOUT SESSION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60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FITNESS GOALS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465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PROGRESS REPORT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3078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DIET PLAN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9815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5272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 PLAN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649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EXERCISE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5730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9412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WEIGHTLOSS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01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STRENGTH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8005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SHTREDDING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5035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DIET PLAN ASSOCIATION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733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GOAL TRAINING PLAN ASSOCIATION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494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WORKOUT INFO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3748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 PORTION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332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28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481E9-6D5F-3FE7-6186-606EC3B558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E9C69-3F0A-3771-1985-263CA66D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COMPUTED COLUMNS (BASED ON UDF)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95A3E1-1617-FED2-FD64-653C303BE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33"/>
            <a:ext cx="3337557" cy="2747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BD95AB-003A-DA98-83A3-70982850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081" y="110931"/>
            <a:ext cx="5241806" cy="2027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0E6080-58FA-0292-FCB3-C1F5C1813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35" y="2251141"/>
            <a:ext cx="5424497" cy="1979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8D3D06-28B6-9A44-4D5C-D59059028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4" y="4575962"/>
            <a:ext cx="4788567" cy="28403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6DD781-AD4D-E6A3-2D43-5740DA861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292" y="4575962"/>
            <a:ext cx="4453475" cy="2840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2E10CB-2685-5EA5-8297-67BF594F1446}"/>
              </a:ext>
            </a:extLst>
          </p:cNvPr>
          <p:cNvSpPr txBox="1"/>
          <p:nvPr/>
        </p:nvSpPr>
        <p:spPr>
          <a:xfrm>
            <a:off x="1952090" y="7335715"/>
            <a:ext cx="16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BMI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C6655-87CF-D9C8-A019-26BB401F0FF3}"/>
              </a:ext>
            </a:extLst>
          </p:cNvPr>
          <p:cNvSpPr txBox="1"/>
          <p:nvPr/>
        </p:nvSpPr>
        <p:spPr>
          <a:xfrm>
            <a:off x="5933698" y="7292137"/>
            <a:ext cx="350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Target Duration in Weeks</a:t>
            </a:r>
          </a:p>
        </p:txBody>
      </p:sp>
    </p:spTree>
    <p:extLst>
      <p:ext uri="{BB962C8B-B14F-4D97-AF65-F5344CB8AC3E}">
        <p14:creationId xmlns:p14="http://schemas.microsoft.com/office/powerpoint/2010/main" val="427223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481E9-6D5F-3FE7-6186-606EC3B558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E9C69-3F0A-3771-1985-263CA66D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4" y="786384"/>
            <a:ext cx="2944368" cy="676656"/>
          </a:xfrm>
        </p:spPr>
        <p:txBody>
          <a:bodyPr/>
          <a:lstStyle/>
          <a:p>
            <a:r>
              <a:rPr lang="en-US" dirty="0"/>
              <a:t>Stored PROCEDURES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212C9-3D40-547D-4523-F659AB69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040"/>
            <a:ext cx="3337557" cy="288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2EAF1-A9FD-CD57-F4C9-DCC612A9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35" y="250322"/>
            <a:ext cx="5201129" cy="1072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5F16CF-A2A9-4604-6C9A-F2AECF6C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62" y="1943100"/>
            <a:ext cx="5433888" cy="18304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54D5E3-83BB-FD7F-ED77-1A3ECBC23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84" y="4754799"/>
            <a:ext cx="4724569" cy="13434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C803F-481C-8BEB-35E1-0A33E5400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670" y="4754799"/>
            <a:ext cx="4565505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CAEC6B-AD5F-8A32-C479-BC74D5430218}"/>
              </a:ext>
            </a:extLst>
          </p:cNvPr>
          <p:cNvSpPr txBox="1"/>
          <p:nvPr/>
        </p:nvSpPr>
        <p:spPr>
          <a:xfrm>
            <a:off x="482886" y="6098235"/>
            <a:ext cx="386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Exercise Details based on Muscle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4CC75-2427-DC93-9C53-67B9DF3CA7B5}"/>
              </a:ext>
            </a:extLst>
          </p:cNvPr>
          <p:cNvSpPr txBox="1"/>
          <p:nvPr/>
        </p:nvSpPr>
        <p:spPr>
          <a:xfrm>
            <a:off x="5535880" y="7308268"/>
            <a:ext cx="386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+ Training Plan + Exercise Name</a:t>
            </a:r>
          </a:p>
        </p:txBody>
      </p:sp>
    </p:spTree>
    <p:extLst>
      <p:ext uri="{BB962C8B-B14F-4D97-AF65-F5344CB8AC3E}">
        <p14:creationId xmlns:p14="http://schemas.microsoft.com/office/powerpoint/2010/main" val="98094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481E9-6D5F-3FE7-6186-606EC3B558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E9C69-3F0A-3771-1985-263CA66D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4" y="786384"/>
            <a:ext cx="2944368" cy="676656"/>
          </a:xfrm>
        </p:spPr>
        <p:txBody>
          <a:bodyPr/>
          <a:lstStyle/>
          <a:p>
            <a:r>
              <a:rPr lang="en-US" dirty="0" err="1"/>
              <a:t>vIEWS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10AA1-E27E-E0F3-CFB7-057281BB8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040"/>
            <a:ext cx="3337557" cy="3139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203C07-98C1-A0B3-618C-50B2A5B0E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62" y="290244"/>
            <a:ext cx="6096851" cy="1914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32A47A-79C4-C227-6971-F47D262F0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62" y="2647311"/>
            <a:ext cx="6258798" cy="139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66DFD7-E57E-B5A1-AFE6-80876E7D6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1299"/>
            <a:ext cx="4607395" cy="2835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9E42D5-D892-BE35-758E-D11DF211B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1" y="4754799"/>
            <a:ext cx="4816316" cy="1324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713D9-FDFD-447E-C8BD-8AEE943C1982}"/>
              </a:ext>
            </a:extLst>
          </p:cNvPr>
          <p:cNvSpPr txBox="1"/>
          <p:nvPr/>
        </p:nvSpPr>
        <p:spPr>
          <a:xfrm>
            <a:off x="372155" y="7370408"/>
            <a:ext cx="386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Out Plan based on User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1777-53B1-0B8B-0E80-950DF700B167}"/>
              </a:ext>
            </a:extLst>
          </p:cNvPr>
          <p:cNvSpPr txBox="1"/>
          <p:nvPr/>
        </p:nvSpPr>
        <p:spPr>
          <a:xfrm>
            <a:off x="6090878" y="5986760"/>
            <a:ext cx="269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Posts from Different Users</a:t>
            </a:r>
          </a:p>
        </p:txBody>
      </p:sp>
    </p:spTree>
    <p:extLst>
      <p:ext uri="{BB962C8B-B14F-4D97-AF65-F5344CB8AC3E}">
        <p14:creationId xmlns:p14="http://schemas.microsoft.com/office/powerpoint/2010/main" val="280179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4481E9-6D5F-3FE7-6186-606EC3B558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E9C69-3F0A-3771-1985-263CA66D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4" y="786384"/>
            <a:ext cx="2944368" cy="676656"/>
          </a:xfrm>
        </p:spPr>
        <p:txBody>
          <a:bodyPr/>
          <a:lstStyle/>
          <a:p>
            <a:r>
              <a:rPr lang="en-US" dirty="0"/>
              <a:t>USER DEFINED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43FE4-7EF3-F989-6EED-95D11AD3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375"/>
            <a:ext cx="3337557" cy="2742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5B67E-4B25-99BC-848E-1B526C3FD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40" y="58277"/>
            <a:ext cx="3465264" cy="2273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52983E-C389-9843-9DB7-FFEDB351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4617948"/>
            <a:ext cx="2795689" cy="2742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23119E-6EA8-D95C-E512-5AFDA069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340" y="2639673"/>
            <a:ext cx="6305898" cy="3886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47476-0F0D-75FF-9821-AC9092D1D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0340" y="6664861"/>
            <a:ext cx="5954554" cy="6954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209DD-D3C1-0703-2CC0-FD976667AFBC}"/>
              </a:ext>
            </a:extLst>
          </p:cNvPr>
          <p:cNvSpPr txBox="1"/>
          <p:nvPr/>
        </p:nvSpPr>
        <p:spPr>
          <a:xfrm>
            <a:off x="717365" y="7344854"/>
            <a:ext cx="190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Categorizing BMI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30C03-14D0-D40D-A531-E834944FEA8E}"/>
              </a:ext>
            </a:extLst>
          </p:cNvPr>
          <p:cNvSpPr txBox="1"/>
          <p:nvPr/>
        </p:nvSpPr>
        <p:spPr>
          <a:xfrm>
            <a:off x="4415731" y="7314605"/>
            <a:ext cx="456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Customized Recommendations based on BMI</a:t>
            </a:r>
          </a:p>
        </p:txBody>
      </p:sp>
    </p:spTree>
    <p:extLst>
      <p:ext uri="{BB962C8B-B14F-4D97-AF65-F5344CB8AC3E}">
        <p14:creationId xmlns:p14="http://schemas.microsoft.com/office/powerpoint/2010/main" val="269347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__typo">
      <a:dk1>
        <a:sysClr val="windowText" lastClr="000000"/>
      </a:dk1>
      <a:lt1>
        <a:sysClr val="window" lastClr="FFFFFF"/>
      </a:lt1>
      <a:dk2>
        <a:srgbClr val="017C8D"/>
      </a:dk2>
      <a:lt2>
        <a:srgbClr val="E7E6E6"/>
      </a:lt2>
      <a:accent1>
        <a:srgbClr val="017C8D"/>
      </a:accent1>
      <a:accent2>
        <a:srgbClr val="F6F5F1"/>
      </a:accent2>
      <a:accent3>
        <a:srgbClr val="FF7D41"/>
      </a:accent3>
      <a:accent4>
        <a:srgbClr val="AEABAB"/>
      </a:accent4>
      <a:accent5>
        <a:srgbClr val="009999"/>
      </a:accent5>
      <a:accent6>
        <a:srgbClr val="000000"/>
      </a:accent6>
      <a:hlink>
        <a:srgbClr val="009999"/>
      </a:hlink>
      <a:folHlink>
        <a:srgbClr val="E7E6E6"/>
      </a:folHlink>
    </a:clrScheme>
    <a:fontScheme name="__typo">
      <a:majorFont>
        <a:latin typeface="Century Gothic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646208_win32_fixed" id="{B472F02A-62A0-4356-B5A0-DBF868EC9276}" vid="{190E1F4B-B1B1-47B4-8F08-F42CAB214B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581</Words>
  <Application>Microsoft Office PowerPoint</Application>
  <PresentationFormat>Custom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Calibri</vt:lpstr>
      <vt:lpstr>Century Gothic</vt:lpstr>
      <vt:lpstr>Gill Sans MT</vt:lpstr>
      <vt:lpstr>Söhne</vt:lpstr>
      <vt:lpstr>Office Theme</vt:lpstr>
      <vt:lpstr>FITNESS TRACKING &amp; WORKOUT MANAGEMENT SYSTEM</vt:lpstr>
      <vt:lpstr>PROJECT OBJECTIVES​</vt:lpstr>
      <vt:lpstr>SUMMARY OF DESIGN</vt:lpstr>
      <vt:lpstr>Erd diagram</vt:lpstr>
      <vt:lpstr>USER CREATION AND INSERTION</vt:lpstr>
      <vt:lpstr>COMPUTED COLUMNS (BASED ON UDF)</vt:lpstr>
      <vt:lpstr>Stored PROCEDURES</vt:lpstr>
      <vt:lpstr>vIEWS</vt:lpstr>
      <vt:lpstr>USER DEFINED FUNCTIONS</vt:lpstr>
      <vt:lpstr>Trigger, data encryption &amp; error handling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2021-11-11T23:56:41Z</dcterms:created>
  <dcterms:modified xsi:type="dcterms:W3CDTF">2023-12-13T21:42:52Z</dcterms:modified>
</cp:coreProperties>
</file>